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1" r:id="rId3"/>
    <p:sldId id="270" r:id="rId4"/>
    <p:sldId id="272" r:id="rId5"/>
    <p:sldId id="256" r:id="rId6"/>
    <p:sldId id="257" r:id="rId7"/>
    <p:sldId id="259" r:id="rId8"/>
    <p:sldId id="260" r:id="rId9"/>
    <p:sldId id="261" r:id="rId10"/>
    <p:sldId id="258" r:id="rId11"/>
    <p:sldId id="262" r:id="rId12"/>
    <p:sldId id="266" r:id="rId13"/>
    <p:sldId id="267" r:id="rId14"/>
    <p:sldId id="263" r:id="rId15"/>
    <p:sldId id="264" r:id="rId16"/>
    <p:sldId id="269" r:id="rId17"/>
    <p:sldId id="265" r:id="rId18"/>
    <p:sldId id="26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11F6C-E897-47E5-BDDA-230EE7748FB1}" type="datetimeFigureOut">
              <a:rPr lang="fr-FR" smtClean="0"/>
              <a:t>15/06/2015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260ECD-F368-4253-8319-E5628FEBAFA3}"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8335AD4-A70F-4482-B84D-AA9E6D08FB33}" type="datetime1">
              <a:rPr lang="fr-FR" smtClean="0"/>
              <a:t>15/06/2015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sz="1800" b="1">
                <a:solidFill>
                  <a:schemeClr val="tx1"/>
                </a:solidFill>
              </a:defRPr>
            </a:lvl1pPr>
          </a:lstStyle>
          <a:p>
            <a:fld id="{2DC8C08B-2A4B-4FB5-8156-DB8260765F4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0B2C38-277A-4111-BFFC-CA3FC554D2AA}" type="datetime1">
              <a:rPr lang="fr-FR" smtClean="0"/>
              <a:t>15/06/2015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6A6215-2986-4AE3-955A-A577E907596A}" type="datetime1">
              <a:rPr lang="fr-FR" smtClean="0"/>
              <a:t>15/06/2015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17969-9421-49A3-9752-0117369EFE22}" type="datetime1">
              <a:rPr lang="fr-FR" smtClean="0"/>
              <a:t>15/06/2015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sz="1600" b="1">
                <a:solidFill>
                  <a:schemeClr val="tx1"/>
                </a:solidFill>
              </a:defRPr>
            </a:lvl1pPr>
          </a:lstStyle>
          <a:p>
            <a:fld id="{2DC8C08B-2A4B-4FB5-8156-DB8260765F4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E4952B-76D2-4C30-A4B5-99E85B171C8B}" type="datetime1">
              <a:rPr lang="fr-FR" smtClean="0"/>
              <a:t>15/06/2015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EE7765-C6B2-48FA-8945-12EF1430A434}" type="datetime1">
              <a:rPr lang="fr-FR" smtClean="0"/>
              <a:t>15/06/2015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557282E-BB9B-4D41-B57B-4206F67C3E5C}" type="datetime1">
              <a:rPr lang="fr-FR" smtClean="0"/>
              <a:t>15/06/2015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BF3510-9C24-4C66-9535-2A7434720500}" type="datetime1">
              <a:rPr lang="fr-FR" smtClean="0"/>
              <a:t>15/06/2015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8865B8-B696-4008-87E7-3EB30699077E}" type="datetime1">
              <a:rPr lang="fr-FR" smtClean="0"/>
              <a:t>15/06/2015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1D6AAB-3DDE-4DB9-A25C-5B89D7925E82}" type="datetime1">
              <a:rPr lang="fr-FR" smtClean="0"/>
              <a:t>15/06/2015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64E066-A949-4079-B931-76940B174490}" type="datetime1">
              <a:rPr lang="fr-FR" smtClean="0"/>
              <a:t>15/06/2015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8C08B-2A4B-4FB5-8156-DB8260765F4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321C4-FDBC-4DFA-B2F1-B3944FACF8D2}" type="datetime1">
              <a:rPr lang="fr-FR" smtClean="0"/>
              <a:t>15/06/2015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8C08B-2A4B-4FB5-8156-DB8260765F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smtClean="0"/>
              <a:t>T. Piketty est-il un économiste ?</a:t>
            </a:r>
            <a:r>
              <a:rPr lang="fr-FR" dirty="0" smtClean="0"/>
              <a:t> </a:t>
            </a:r>
            <a:endParaRPr lang="fr-FR" dirty="0"/>
          </a:p>
        </p:txBody>
      </p:sp>
      <p:sp>
        <p:nvSpPr>
          <p:cNvPr id="3" name="Sous-titre 2"/>
          <p:cNvSpPr>
            <a:spLocks noGrp="1"/>
          </p:cNvSpPr>
          <p:nvPr>
            <p:ph type="subTitle" idx="1"/>
          </p:nvPr>
        </p:nvSpPr>
        <p:spPr/>
        <p:txBody>
          <a:bodyPr>
            <a:normAutofit/>
          </a:bodyPr>
          <a:lstStyle/>
          <a:p>
            <a:r>
              <a:rPr lang="fr-FR" sz="2800" dirty="0" smtClean="0">
                <a:solidFill>
                  <a:schemeClr val="tx1"/>
                </a:solidFill>
              </a:rPr>
              <a:t>Alain Mathieu</a:t>
            </a:r>
          </a:p>
          <a:p>
            <a:r>
              <a:rPr lang="fr-FR" sz="2400" dirty="0" smtClean="0">
                <a:solidFill>
                  <a:schemeClr val="tx1"/>
                </a:solidFill>
              </a:rPr>
              <a:t> </a:t>
            </a:r>
            <a:r>
              <a:rPr lang="fr-FR" sz="1800" dirty="0" smtClean="0">
                <a:solidFill>
                  <a:schemeClr val="tx1"/>
                </a:solidFill>
              </a:rPr>
              <a:t>Président d'honneur de Contribuables Associés</a:t>
            </a:r>
            <a:endParaRPr lang="fr-FR" sz="2400" dirty="0">
              <a:solidFill>
                <a:schemeClr val="tx1"/>
              </a:solidFill>
            </a:endParaRPr>
          </a:p>
        </p:txBody>
      </p:sp>
      <p:sp>
        <p:nvSpPr>
          <p:cNvPr id="4" name="Espace réservé du numéro de diapositive 3"/>
          <p:cNvSpPr>
            <a:spLocks noGrp="1"/>
          </p:cNvSpPr>
          <p:nvPr>
            <p:ph type="sldNum" sz="quarter" idx="12"/>
          </p:nvPr>
        </p:nvSpPr>
        <p:spPr/>
        <p:txBody>
          <a:bodyPr/>
          <a:lstStyle/>
          <a:p>
            <a:fld id="{2DC8C08B-2A4B-4FB5-8156-DB8260765F43}" type="slidenum">
              <a:rPr lang="fr-FR" sz="1000" smtClean="0"/>
              <a:pPr/>
              <a:t>1</a:t>
            </a:fld>
            <a:endParaRPr lang="fr-FR"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 taux de croissance n’est pas           de 1 % / an</a:t>
            </a:r>
            <a:endParaRPr lang="fr-FR" b="1" dirty="0"/>
          </a:p>
        </p:txBody>
      </p:sp>
      <p:sp>
        <p:nvSpPr>
          <p:cNvPr id="3" name="Espace réservé du contenu 2"/>
          <p:cNvSpPr>
            <a:spLocks noGrp="1"/>
          </p:cNvSpPr>
          <p:nvPr>
            <p:ph idx="1"/>
          </p:nvPr>
        </p:nvSpPr>
        <p:spPr>
          <a:xfrm>
            <a:off x="467544" y="1700808"/>
            <a:ext cx="8229600" cy="4525963"/>
          </a:xfrm>
        </p:spPr>
        <p:txBody>
          <a:bodyPr>
            <a:normAutofit fontScale="92500" lnSpcReduction="20000"/>
          </a:bodyPr>
          <a:lstStyle/>
          <a:p>
            <a:r>
              <a:rPr lang="fr-FR" b="1" dirty="0" smtClean="0"/>
              <a:t>taux de croissance mondial: environ 3 %/an</a:t>
            </a:r>
          </a:p>
          <a:p>
            <a:r>
              <a:rPr lang="fr-FR" b="1" dirty="0" smtClean="0"/>
              <a:t>de nombreux pays développés font des réformes pour accroître la compétitivité de leurs entreprises et leur croissance : Allemagne, Royaume-Uni, Espagne, Irlande, Suède, </a:t>
            </a:r>
            <a:r>
              <a:rPr lang="fr-FR" b="1" dirty="0" err="1" smtClean="0"/>
              <a:t>etc</a:t>
            </a:r>
            <a:endParaRPr lang="fr-FR" b="1" dirty="0" smtClean="0"/>
          </a:p>
          <a:p>
            <a:r>
              <a:rPr lang="fr-FR" b="1" dirty="0" smtClean="0"/>
              <a:t>La révolution numérique  augmentera la productivité de l’administration, de l’éducation, de la santé</a:t>
            </a:r>
          </a:p>
          <a:p>
            <a:r>
              <a:rPr lang="fr-FR" b="1" dirty="0" smtClean="0"/>
              <a:t>La loi de Moore fonctionne toujours (doublement des performances des puces tous les 18 mois)</a:t>
            </a:r>
            <a:endParaRPr lang="fr-FR"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richesse n’est pas éternelle</a:t>
            </a:r>
            <a:endParaRPr lang="fr-FR" b="1" dirty="0"/>
          </a:p>
        </p:txBody>
      </p:sp>
      <p:sp>
        <p:nvSpPr>
          <p:cNvPr id="3" name="Espace réservé du contenu 2"/>
          <p:cNvSpPr>
            <a:spLocks noGrp="1"/>
          </p:cNvSpPr>
          <p:nvPr>
            <p:ph idx="1"/>
          </p:nvPr>
        </p:nvSpPr>
        <p:spPr/>
        <p:txBody>
          <a:bodyPr>
            <a:noAutofit/>
          </a:bodyPr>
          <a:lstStyle/>
          <a:p>
            <a:pPr>
              <a:lnSpc>
                <a:spcPct val="90000"/>
              </a:lnSpc>
            </a:pPr>
            <a:r>
              <a:rPr lang="fr-FR" sz="2800" b="1" dirty="0" smtClean="0"/>
              <a:t>Faute de moyens, les héritiers Peugeot ont dû faire appel à des Chinois et à l’Etat pour refinancer PSA </a:t>
            </a:r>
          </a:p>
          <a:p>
            <a:pPr>
              <a:lnSpc>
                <a:spcPct val="90000"/>
              </a:lnSpc>
            </a:pPr>
            <a:r>
              <a:rPr lang="fr-FR" sz="2800" b="1" dirty="0" smtClean="0"/>
              <a:t>Les actionnaires d’Eurotunnel, de Dexia, de </a:t>
            </a:r>
            <a:r>
              <a:rPr lang="fr-FR" sz="2800" b="1" dirty="0" err="1" smtClean="0"/>
              <a:t>Natixis</a:t>
            </a:r>
            <a:r>
              <a:rPr lang="fr-FR" sz="2800" b="1" dirty="0" smtClean="0"/>
              <a:t> ont été ruinés </a:t>
            </a:r>
          </a:p>
          <a:p>
            <a:pPr>
              <a:lnSpc>
                <a:spcPct val="90000"/>
              </a:lnSpc>
            </a:pPr>
            <a:r>
              <a:rPr lang="fr-FR" sz="2800" b="1" dirty="0" smtClean="0"/>
              <a:t>Les krachs boursiers se produisent en moyenne tous les huit ans </a:t>
            </a:r>
          </a:p>
          <a:p>
            <a:pPr>
              <a:lnSpc>
                <a:spcPct val="90000"/>
              </a:lnSpc>
            </a:pPr>
            <a:r>
              <a:rPr lang="fr-FR" sz="2800" b="1" dirty="0" smtClean="0"/>
              <a:t>Les  intermédiaires à la </a:t>
            </a:r>
            <a:r>
              <a:rPr lang="fr-FR" sz="2800" b="1" dirty="0" err="1" smtClean="0"/>
              <a:t>Madoff</a:t>
            </a:r>
            <a:r>
              <a:rPr lang="fr-FR" sz="2800" b="1" dirty="0" smtClean="0"/>
              <a:t> ruinent beaucoup d’investisseurs</a:t>
            </a:r>
          </a:p>
          <a:p>
            <a:pPr>
              <a:lnSpc>
                <a:spcPct val="90000"/>
              </a:lnSpc>
            </a:pPr>
            <a:r>
              <a:rPr lang="fr-FR" sz="2800" b="1" dirty="0" smtClean="0"/>
              <a:t>Les redevances de brevets se périment ; la valeur des châteaux baisse, leur entretien coûtant trop cher  </a:t>
            </a:r>
            <a:endParaRPr lang="fr-FR" sz="2800" b="1"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thèse de Piketty est fausse</a:t>
            </a:r>
            <a:endParaRPr lang="fr-FR" b="1" dirty="0"/>
          </a:p>
        </p:txBody>
      </p:sp>
      <p:sp>
        <p:nvSpPr>
          <p:cNvPr id="3" name="Espace réservé du contenu 2"/>
          <p:cNvSpPr>
            <a:spLocks noGrp="1"/>
          </p:cNvSpPr>
          <p:nvPr>
            <p:ph idx="1"/>
          </p:nvPr>
        </p:nvSpPr>
        <p:spPr/>
        <p:txBody>
          <a:bodyPr>
            <a:normAutofit lnSpcReduction="10000"/>
          </a:bodyPr>
          <a:lstStyle/>
          <a:p>
            <a:r>
              <a:rPr lang="fr-FR" b="1" dirty="0" smtClean="0"/>
              <a:t>Rendement du capital, après impôts, inflation, aléas, pertes et crises, nettement inférieur aux 5 %/an de Piketty (1 à 3 %/an?)</a:t>
            </a:r>
          </a:p>
          <a:p>
            <a:r>
              <a:rPr lang="fr-FR" b="1" dirty="0" smtClean="0"/>
              <a:t>Part consommée de ce rendement croissante chez les héritiers</a:t>
            </a:r>
          </a:p>
          <a:p>
            <a:r>
              <a:rPr lang="fr-FR" b="1" dirty="0" smtClean="0"/>
              <a:t>Croissance de l’économie supérieure à 1 %/an</a:t>
            </a:r>
          </a:p>
          <a:p>
            <a:r>
              <a:rPr lang="fr-FR" b="1" dirty="0" smtClean="0"/>
              <a:t>Le capital ne se concentre pas: </a:t>
            </a:r>
            <a:r>
              <a:rPr lang="fr-FR" b="1" dirty="0" err="1" smtClean="0"/>
              <a:t>cf</a:t>
            </a:r>
            <a:r>
              <a:rPr lang="fr-FR" b="1" dirty="0" smtClean="0"/>
              <a:t> instabilité de la liste des plus grandes fortunes</a:t>
            </a:r>
            <a:endParaRPr lang="fr-FR"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0"/>
            <a:ext cx="7772400" cy="1470025"/>
          </a:xfrm>
        </p:spPr>
        <p:txBody>
          <a:bodyPr vert="horz" lIns="91440" tIns="45720" rIns="91440" bIns="45720" rtlCol="0" anchor="ctr">
            <a:normAutofit fontScale="90000"/>
          </a:bodyPr>
          <a:lstStyle/>
          <a:p>
            <a:r>
              <a:rPr lang="fr-FR" b="1" dirty="0" smtClean="0"/>
              <a:t>La richesse ne se concentre pas, elle évolue </a:t>
            </a:r>
            <a:r>
              <a:rPr lang="fr-FR" sz="3600" b="1" dirty="0" smtClean="0"/>
              <a:t>(</a:t>
            </a:r>
            <a:r>
              <a:rPr lang="fr-FR" sz="3600" b="1" dirty="0" err="1" smtClean="0"/>
              <a:t>cf</a:t>
            </a:r>
            <a:r>
              <a:rPr lang="fr-FR" sz="3600" b="1" dirty="0" smtClean="0"/>
              <a:t> liste des milliardaires de Forbes)</a:t>
            </a:r>
            <a:endParaRPr lang="fr-FR" b="1" dirty="0"/>
          </a:p>
        </p:txBody>
      </p:sp>
      <p:sp>
        <p:nvSpPr>
          <p:cNvPr id="3" name="Sous-titre 2"/>
          <p:cNvSpPr>
            <a:spLocks noGrp="1"/>
          </p:cNvSpPr>
          <p:nvPr>
            <p:ph type="subTitle" idx="1"/>
          </p:nvPr>
        </p:nvSpPr>
        <p:spPr>
          <a:xfrm>
            <a:off x="395536" y="1772816"/>
            <a:ext cx="8496944" cy="4104456"/>
          </a:xfrm>
        </p:spPr>
        <p:txBody>
          <a:bodyPr vert="horz" lIns="91440" tIns="45720" rIns="91440" bIns="45720" rtlCol="0">
            <a:noAutofit/>
          </a:bodyPr>
          <a:lstStyle/>
          <a:p>
            <a:pPr marL="342900" indent="-342900" algn="l">
              <a:lnSpc>
                <a:spcPct val="80000"/>
              </a:lnSpc>
              <a:spcAft>
                <a:spcPts val="1200"/>
              </a:spcAft>
              <a:buFont typeface="Arial" pitchFamily="34" charset="0"/>
              <a:buChar char="•"/>
            </a:pPr>
            <a:r>
              <a:rPr lang="fr-FR" sz="2300" b="1" dirty="0" smtClean="0">
                <a:solidFill>
                  <a:schemeClr val="tx1"/>
                </a:solidFill>
              </a:rPr>
              <a:t>Au 13/2/2015, il y avait dans le monde 1826 milliardaires (en $)</a:t>
            </a:r>
          </a:p>
          <a:p>
            <a:pPr marL="342900" indent="-342900" algn="l">
              <a:lnSpc>
                <a:spcPct val="80000"/>
              </a:lnSpc>
              <a:spcAft>
                <a:spcPts val="1200"/>
              </a:spcAft>
              <a:buFont typeface="Arial" pitchFamily="34" charset="0"/>
              <a:buChar char="•"/>
            </a:pPr>
            <a:r>
              <a:rPr lang="fr-FR" sz="2300" b="1" dirty="0" smtClean="0">
                <a:solidFill>
                  <a:schemeClr val="tx1"/>
                </a:solidFill>
              </a:rPr>
              <a:t>12 % étaient des héritiers, 22% avaient développé une entreprise héritée, 65 % avaient créé leur entreprise (dont les fondateurs de </a:t>
            </a:r>
            <a:r>
              <a:rPr lang="fr-FR" sz="2300" b="1" dirty="0" err="1" smtClean="0">
                <a:solidFill>
                  <a:schemeClr val="tx1"/>
                </a:solidFill>
              </a:rPr>
              <a:t>Snapchat</a:t>
            </a:r>
            <a:r>
              <a:rPr lang="fr-FR" sz="2300" b="1" dirty="0" smtClean="0">
                <a:solidFill>
                  <a:schemeClr val="tx1"/>
                </a:solidFill>
              </a:rPr>
              <a:t>,  </a:t>
            </a:r>
            <a:r>
              <a:rPr lang="fr-FR" sz="2300" b="1" dirty="0" err="1" smtClean="0">
                <a:solidFill>
                  <a:schemeClr val="tx1"/>
                </a:solidFill>
              </a:rPr>
              <a:t>Evan</a:t>
            </a:r>
            <a:r>
              <a:rPr lang="fr-FR" sz="2300" b="1" dirty="0" smtClean="0">
                <a:solidFill>
                  <a:schemeClr val="tx1"/>
                </a:solidFill>
              </a:rPr>
              <a:t> Spiegel, 25 ans, et Bobby Murphy, 26 ans)</a:t>
            </a:r>
          </a:p>
          <a:p>
            <a:pPr marL="342900" indent="-342900" algn="l">
              <a:lnSpc>
                <a:spcPct val="80000"/>
              </a:lnSpc>
              <a:spcAft>
                <a:spcPts val="1200"/>
              </a:spcAft>
              <a:buFont typeface="Arial" pitchFamily="34" charset="0"/>
              <a:buChar char="•"/>
            </a:pPr>
            <a:r>
              <a:rPr lang="fr-FR" sz="2300" b="1" dirty="0" smtClean="0">
                <a:solidFill>
                  <a:schemeClr val="tx1"/>
                </a:solidFill>
              </a:rPr>
              <a:t>En un an, 16 % étaient nouveaux (dont 4% Chinois), 8 %  étaient sortis de la liste</a:t>
            </a:r>
          </a:p>
          <a:p>
            <a:pPr marL="342900" indent="-342900" algn="l">
              <a:lnSpc>
                <a:spcPct val="80000"/>
              </a:lnSpc>
              <a:spcAft>
                <a:spcPts val="1200"/>
              </a:spcAft>
              <a:buFont typeface="Arial" pitchFamily="34" charset="0"/>
              <a:buChar char="•"/>
            </a:pPr>
            <a:r>
              <a:rPr lang="fr-FR" sz="2300" b="1" dirty="0" smtClean="0">
                <a:solidFill>
                  <a:schemeClr val="tx1"/>
                </a:solidFill>
              </a:rPr>
              <a:t>La première liste , limitée aux non-américains, fut publiée en 1987. Sur les 9 premiers de cette liste, 6 ont disparu de la liste des milliardaires (y compris leurs héritiers). Les  restants sont les héritiers  canadiens  Thomson (Thomson-Reuters) suédois </a:t>
            </a:r>
            <a:r>
              <a:rPr lang="fr-FR" sz="2300" b="1" dirty="0" err="1" smtClean="0">
                <a:solidFill>
                  <a:schemeClr val="tx1"/>
                </a:solidFill>
              </a:rPr>
              <a:t>Rausing</a:t>
            </a:r>
            <a:r>
              <a:rPr lang="fr-FR" sz="2300" b="1" dirty="0" smtClean="0">
                <a:solidFill>
                  <a:schemeClr val="tx1"/>
                </a:solidFill>
              </a:rPr>
              <a:t> (</a:t>
            </a:r>
            <a:r>
              <a:rPr lang="fr-FR" sz="2300" b="1" dirty="0" err="1" smtClean="0">
                <a:solidFill>
                  <a:schemeClr val="tx1"/>
                </a:solidFill>
              </a:rPr>
              <a:t>Tetra</a:t>
            </a:r>
            <a:r>
              <a:rPr lang="fr-FR" sz="2300" b="1" dirty="0" smtClean="0">
                <a:solidFill>
                  <a:schemeClr val="tx1"/>
                </a:solidFill>
              </a:rPr>
              <a:t> Laval), et japonais </a:t>
            </a:r>
            <a:r>
              <a:rPr lang="fr-FR" sz="2300" b="1" dirty="0" err="1" smtClean="0">
                <a:solidFill>
                  <a:schemeClr val="tx1"/>
                </a:solidFill>
              </a:rPr>
              <a:t>Mori</a:t>
            </a:r>
            <a:r>
              <a:rPr lang="fr-FR" sz="2300" b="1" dirty="0" smtClean="0">
                <a:solidFill>
                  <a:schemeClr val="tx1"/>
                </a:solidFill>
              </a:rPr>
              <a:t> (immobilier)</a:t>
            </a:r>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Liliane </a:t>
            </a:r>
            <a:r>
              <a:rPr lang="fr-FR" b="1" dirty="0" err="1" smtClean="0"/>
              <a:t>Bettencourt</a:t>
            </a:r>
            <a:r>
              <a:rPr lang="fr-FR" b="1" dirty="0" smtClean="0"/>
              <a:t>, ennemie de Piketty : un cas particulier</a:t>
            </a:r>
            <a:endParaRPr lang="fr-FR" b="1" dirty="0"/>
          </a:p>
        </p:txBody>
      </p:sp>
      <p:sp>
        <p:nvSpPr>
          <p:cNvPr id="3" name="Espace réservé du contenu 2"/>
          <p:cNvSpPr>
            <a:spLocks noGrp="1"/>
          </p:cNvSpPr>
          <p:nvPr>
            <p:ph idx="1"/>
          </p:nvPr>
        </p:nvSpPr>
        <p:spPr>
          <a:xfrm>
            <a:off x="539552" y="1745432"/>
            <a:ext cx="8229600" cy="5112568"/>
          </a:xfrm>
        </p:spPr>
        <p:txBody>
          <a:bodyPr>
            <a:normAutofit fontScale="70000" lnSpcReduction="20000"/>
          </a:bodyPr>
          <a:lstStyle/>
          <a:p>
            <a:pPr>
              <a:spcAft>
                <a:spcPts val="1200"/>
              </a:spcAft>
            </a:pPr>
            <a:r>
              <a:rPr lang="fr-FR" b="1" i="1" dirty="0" smtClean="0"/>
              <a:t>« Des inégalités totalement insoutenables, arbitraires, remettant radicalement en cause les valeurs méritocratiques sur lesquelles se fondent nos sociétés » </a:t>
            </a:r>
            <a:r>
              <a:rPr lang="fr-FR" b="1" dirty="0" smtClean="0"/>
              <a:t> (Piketty)</a:t>
            </a:r>
          </a:p>
          <a:p>
            <a:pPr>
              <a:spcAft>
                <a:spcPts val="1200"/>
              </a:spcAft>
            </a:pPr>
            <a:r>
              <a:rPr lang="fr-FR" b="1" dirty="0" smtClean="0"/>
              <a:t> Fille unique, donc pas de dilution du capital hérité, après droits de succession </a:t>
            </a:r>
          </a:p>
          <a:p>
            <a:pPr>
              <a:spcAft>
                <a:spcPts val="1200"/>
              </a:spcAft>
            </a:pPr>
            <a:r>
              <a:rPr lang="fr-FR" b="1" dirty="0" smtClean="0"/>
              <a:t>Contrairement à toute bonne gestion, a gardé principalement des actions de l’Oréal, dont la croissance a été exceptionnelle</a:t>
            </a:r>
          </a:p>
          <a:p>
            <a:pPr>
              <a:spcAft>
                <a:spcPts val="1200"/>
              </a:spcAft>
            </a:pPr>
            <a:r>
              <a:rPr lang="fr-FR" b="1" dirty="0" smtClean="0"/>
              <a:t>En cas de vente de ses actions, ses plus-values devraient être diminuées du montant des impôts</a:t>
            </a:r>
            <a:endParaRPr lang="fr-FR" dirty="0" smtClean="0"/>
          </a:p>
          <a:p>
            <a:pPr>
              <a:spcAft>
                <a:spcPts val="1200"/>
              </a:spcAft>
            </a:pPr>
            <a:r>
              <a:rPr lang="fr-FR" b="1" dirty="0" smtClean="0"/>
              <a:t>Son cas justifie-t-il une condamnation de l’héritage? Son père aurait-il autant développé l’Oréal s’il n’avait pas pu en laisser l’héritage à sa fille? N’aurait-il pas alors consacré plus de temps à dépenser sa fortune ?</a:t>
            </a:r>
            <a:endParaRPr lang="fr-FR" dirty="0" smtClean="0"/>
          </a:p>
          <a:p>
            <a:pPr>
              <a:spcAft>
                <a:spcPts val="1200"/>
              </a:spcAft>
            </a:pPr>
            <a:endParaRPr lang="fr-FR"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48430" cy="1127048"/>
          </a:xfrm>
        </p:spPr>
        <p:txBody>
          <a:bodyPr>
            <a:normAutofit fontScale="90000"/>
          </a:bodyPr>
          <a:lstStyle/>
          <a:p>
            <a:r>
              <a:rPr lang="fr-FR" sz="4000" b="1" dirty="0" smtClean="0"/>
              <a:t>Deux « lois fondamentales                                           du capitalisme » sans intérêt</a:t>
            </a:r>
            <a:endParaRPr lang="fr-FR" sz="4000" b="1" dirty="0"/>
          </a:p>
        </p:txBody>
      </p:sp>
      <p:sp>
        <p:nvSpPr>
          <p:cNvPr id="3" name="Espace réservé du contenu 2"/>
          <p:cNvSpPr>
            <a:spLocks noGrp="1"/>
          </p:cNvSpPr>
          <p:nvPr>
            <p:ph idx="1"/>
          </p:nvPr>
        </p:nvSpPr>
        <p:spPr>
          <a:xfrm>
            <a:off x="500034" y="1928802"/>
            <a:ext cx="8229600" cy="4525963"/>
          </a:xfrm>
        </p:spPr>
        <p:txBody>
          <a:bodyPr>
            <a:normAutofit/>
          </a:bodyPr>
          <a:lstStyle/>
          <a:p>
            <a:pPr>
              <a:buNone/>
            </a:pPr>
            <a:r>
              <a:rPr lang="fr-FR" b="1" dirty="0" smtClean="0"/>
              <a:t>    1) rendement du capital/revenus = taux de rendement du capital X capital/revenus. </a:t>
            </a:r>
          </a:p>
          <a:p>
            <a:pPr>
              <a:buNone/>
            </a:pPr>
            <a:endParaRPr lang="fr-FR" b="1" dirty="0" smtClean="0"/>
          </a:p>
          <a:p>
            <a:pPr>
              <a:buNone/>
            </a:pPr>
            <a:r>
              <a:rPr lang="fr-FR" b="1" dirty="0" smtClean="0"/>
              <a:t>    C’est-à-dire: le rendement du capital est égal au rendement du capital. Une tautologie sans intérêt </a:t>
            </a:r>
            <a:endParaRPr lang="fr-FR" dirty="0" smtClean="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Deux « lois fondamentales                                           du capitalisme » sans intérêt</a:t>
            </a:r>
            <a:endParaRPr lang="fr-FR" dirty="0"/>
          </a:p>
        </p:txBody>
      </p:sp>
      <p:sp>
        <p:nvSpPr>
          <p:cNvPr id="3" name="Espace réservé du contenu 2"/>
          <p:cNvSpPr>
            <a:spLocks noGrp="1"/>
          </p:cNvSpPr>
          <p:nvPr>
            <p:ph idx="1"/>
          </p:nvPr>
        </p:nvSpPr>
        <p:spPr>
          <a:xfrm>
            <a:off x="395536" y="1916832"/>
            <a:ext cx="8229600" cy="4525963"/>
          </a:xfrm>
        </p:spPr>
        <p:txBody>
          <a:bodyPr>
            <a:normAutofit fontScale="70000" lnSpcReduction="20000"/>
          </a:bodyPr>
          <a:lstStyle/>
          <a:p>
            <a:r>
              <a:rPr lang="fr-FR" b="1" dirty="0" smtClean="0"/>
              <a:t>2) capital/revenus = taux d’épargne/taux de croissance (à long terme).  Capital/revenu est un rapport entre deux valeurs (de 4 à 7 suivant les pays), le taux d’épargne est un pourcentage des revenus ( de 0 à 40 %), le taux de croissance est un pourcentage annuel (de 0 à 12 %). En divisant un pourcentage des revenus par un taux annuel, on n’obtient pas un rapport entre deux valeurs. Aucune explication de causalité n’est donnée pour cette </a:t>
            </a:r>
            <a:r>
              <a:rPr lang="fr-FR" b="1" i="1" dirty="0" smtClean="0"/>
              <a:t>« loi » </a:t>
            </a:r>
            <a:r>
              <a:rPr lang="fr-FR" b="1" dirty="0" smtClean="0"/>
              <a:t>incohérente</a:t>
            </a:r>
            <a:r>
              <a:rPr lang="fr-FR" b="1" i="1" dirty="0" smtClean="0"/>
              <a:t>,</a:t>
            </a:r>
            <a:r>
              <a:rPr lang="fr-FR" b="1" dirty="0" smtClean="0"/>
              <a:t> sans intérêt et  manifestement fausse : pour des pays à faible taux d’épargne (</a:t>
            </a:r>
            <a:r>
              <a:rPr lang="fr-FR" b="1" dirty="0" err="1" smtClean="0"/>
              <a:t>cf</a:t>
            </a:r>
            <a:r>
              <a:rPr lang="fr-FR" b="1" dirty="0" smtClean="0"/>
              <a:t> </a:t>
            </a:r>
            <a:r>
              <a:rPr lang="fr-FR" b="1" dirty="0" err="1" smtClean="0"/>
              <a:t>Etats-Unis</a:t>
            </a:r>
            <a:r>
              <a:rPr lang="fr-FR" b="1" dirty="0" smtClean="0"/>
              <a:t> :  taux d’épargne moyen de 5 %), on trouve : 6 = 2 ; pour des pays sans croissance (</a:t>
            </a:r>
            <a:r>
              <a:rPr lang="fr-FR" b="1" dirty="0" err="1" smtClean="0"/>
              <a:t>cf</a:t>
            </a:r>
            <a:r>
              <a:rPr lang="fr-FR" b="1" dirty="0" smtClean="0"/>
              <a:t> Japon), le stock de capital serait infini ! </a:t>
            </a:r>
          </a:p>
          <a:p>
            <a:endParaRPr lang="fr-FR" b="1" dirty="0" smtClean="0"/>
          </a:p>
          <a:p>
            <a:r>
              <a:rPr lang="fr-FR" b="1" dirty="0" smtClean="0"/>
              <a:t>Les développements sur ces lois bidon étaient destinés à montrer le caractère scientifique des « découvertes » de Piketty. Objectif raté!</a:t>
            </a: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b="1" dirty="0" smtClean="0"/>
              <a:t>Piketty, le nouveau Marx</a:t>
            </a:r>
            <a:r>
              <a:rPr lang="fr-FR" dirty="0" smtClean="0"/>
              <a:t>?</a:t>
            </a:r>
            <a:endParaRPr lang="fr-FR" dirty="0"/>
          </a:p>
        </p:txBody>
      </p:sp>
      <p:sp>
        <p:nvSpPr>
          <p:cNvPr id="3" name="Espace réservé du contenu 2"/>
          <p:cNvSpPr>
            <a:spLocks noGrp="1"/>
          </p:cNvSpPr>
          <p:nvPr>
            <p:ph idx="1"/>
          </p:nvPr>
        </p:nvSpPr>
        <p:spPr>
          <a:xfrm>
            <a:off x="539552" y="1268760"/>
            <a:ext cx="8229600" cy="4525963"/>
          </a:xfrm>
        </p:spPr>
        <p:txBody>
          <a:bodyPr vert="horz" lIns="91440" tIns="45720" rIns="91440" bIns="45720" rtlCol="0">
            <a:noAutofit/>
          </a:bodyPr>
          <a:lstStyle/>
          <a:p>
            <a:pPr>
              <a:spcAft>
                <a:spcPts val="1200"/>
              </a:spcAft>
            </a:pPr>
            <a:r>
              <a:rPr lang="fr-FR" sz="2800" b="1" dirty="0" smtClean="0"/>
              <a:t> Piketty sur Marx: « Quand on disserte sur la répartition des richesses, la politique n’est jamais très loin et il est souvent difficile d’échapper aux préjugés de son temps » … « sans doute est-il (Marx) victime du fait qu’il avait fixé ses conclusions dès 1848, avant même d’entreprendre les recherches susceptibles de les justifier. Marx écrivait dans un climat de grande exaltation politique, ce qui conduit parfois à des raccourcis hâtifs »</a:t>
            </a:r>
          </a:p>
          <a:p>
            <a:pPr>
              <a:spcAft>
                <a:spcPts val="1200"/>
              </a:spcAft>
            </a:pPr>
            <a:endParaRPr lang="fr-FR" sz="2800" b="1"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spcAft>
                <a:spcPts val="1200"/>
              </a:spcAft>
            </a:pPr>
            <a:r>
              <a:rPr lang="fr-FR" b="1" dirty="0" smtClean="0"/>
              <a:t>Piketty a repris le « principe d’accumulation infinie du capital »  de Marx. Comme lui il est resté  prisonnier de ses « préjugés » et de son « exaltation politique » : la propagation de la lutte des classes et la provocation à la haine des riches sont de l’activisme politique, pas de la science économique</a:t>
            </a:r>
          </a:p>
          <a:p>
            <a:pPr>
              <a:spcAft>
                <a:spcPts val="1200"/>
              </a:spcAft>
            </a:pPr>
            <a:r>
              <a:rPr lang="fr-FR" b="1" dirty="0" smtClean="0"/>
              <a:t>Piketty a raison quand il écrit:« toutes les conclusions auxquelles je suis parvenu sont par nature fragiles et méritent d’être remises en question » </a:t>
            </a:r>
          </a:p>
          <a:p>
            <a:endParaRPr lang="fr-FR" dirty="0"/>
          </a:p>
        </p:txBody>
      </p:sp>
      <p:sp>
        <p:nvSpPr>
          <p:cNvPr id="4" name="Titre 1"/>
          <p:cNvSpPr>
            <a:spLocks noGrp="1"/>
          </p:cNvSpPr>
          <p:nvPr>
            <p:ph type="title"/>
          </p:nvPr>
        </p:nvSpPr>
        <p:spPr/>
        <p:txBody>
          <a:bodyPr>
            <a:normAutofit/>
          </a:bodyPr>
          <a:lstStyle/>
          <a:p>
            <a:r>
              <a:rPr lang="fr-FR" b="1" dirty="0" smtClean="0"/>
              <a:t>Piketty, le nouveau Marx</a:t>
            </a:r>
            <a:r>
              <a:rPr lang="fr-FR" dirty="0" smtClean="0"/>
              <a:t>?</a:t>
            </a:r>
            <a:endParaRPr lang="fr-FR" dirty="0"/>
          </a:p>
        </p:txBody>
      </p:sp>
      <p:sp>
        <p:nvSpPr>
          <p:cNvPr id="5" name="Espace réservé du numéro de diapositive 4"/>
          <p:cNvSpPr>
            <a:spLocks noGrp="1"/>
          </p:cNvSpPr>
          <p:nvPr>
            <p:ph type="sldNum" sz="quarter" idx="12"/>
          </p:nvPr>
        </p:nvSpPr>
        <p:spPr/>
        <p:txBody>
          <a:bodyPr/>
          <a:lstStyle/>
          <a:p>
            <a:fld id="{2DC8C08B-2A4B-4FB5-8156-DB8260765F43}" type="slidenum">
              <a:rPr lang="fr-FR" smtClean="0"/>
              <a:pPr/>
              <a:t>18</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courbes en U qui s’écrasent</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17180" y="1268760"/>
            <a:ext cx="7715705" cy="5032337"/>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fld id="{2DC8C08B-2A4B-4FB5-8156-DB8260765F43}"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lstStyle/>
          <a:p>
            <a:r>
              <a:rPr lang="fr-FR" dirty="0" smtClean="0"/>
              <a:t>Des courbes en U qui s’écrasent (2)</a:t>
            </a:r>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9552" y="1412776"/>
            <a:ext cx="8046723" cy="4958742"/>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fld id="{2DC8C08B-2A4B-4FB5-8156-DB8260765F43}"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936104"/>
          </a:xfrm>
        </p:spPr>
        <p:txBody>
          <a:bodyPr/>
          <a:lstStyle/>
          <a:p>
            <a:r>
              <a:rPr lang="fr-FR" dirty="0" smtClean="0"/>
              <a:t>Gini: pas en U</a:t>
            </a:r>
            <a:endParaRPr lang="fr-FR" dirty="0"/>
          </a:p>
        </p:txBody>
      </p:sp>
      <p:pic>
        <p:nvPicPr>
          <p:cNvPr id="1026" name="Picture 2" descr="C:\Users\Alain Mathieu\Pictures\01-indice-de-gini-france.jpg"/>
          <p:cNvPicPr>
            <a:picLocks noGrp="1" noChangeAspect="1" noChangeArrowheads="1"/>
          </p:cNvPicPr>
          <p:nvPr>
            <p:ph idx="1"/>
          </p:nvPr>
        </p:nvPicPr>
        <p:blipFill>
          <a:blip r:embed="rId2" cstate="print"/>
          <a:srcRect/>
          <a:stretch>
            <a:fillRect/>
          </a:stretch>
        </p:blipFill>
        <p:spPr bwMode="auto">
          <a:xfrm>
            <a:off x="1043608" y="1412776"/>
            <a:ext cx="7334442" cy="4946169"/>
          </a:xfrm>
          <a:prstGeom prst="rect">
            <a:avLst/>
          </a:prstGeom>
          <a:noFill/>
        </p:spPr>
      </p:pic>
      <p:sp>
        <p:nvSpPr>
          <p:cNvPr id="4" name="Espace réservé du numéro de diapositive 3"/>
          <p:cNvSpPr>
            <a:spLocks noGrp="1"/>
          </p:cNvSpPr>
          <p:nvPr>
            <p:ph type="sldNum" sz="quarter" idx="12"/>
          </p:nvPr>
        </p:nvSpPr>
        <p:spPr/>
        <p:txBody>
          <a:bodyPr/>
          <a:lstStyle/>
          <a:p>
            <a:fld id="{2DC8C08B-2A4B-4FB5-8156-DB8260765F43}"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60649"/>
            <a:ext cx="7772400" cy="1152128"/>
          </a:xfrm>
        </p:spPr>
        <p:txBody>
          <a:bodyPr/>
          <a:lstStyle/>
          <a:p>
            <a:r>
              <a:rPr lang="fr-FR" b="1" dirty="0"/>
              <a:t>La thèse de Piketty </a:t>
            </a:r>
            <a:endParaRPr lang="fr-FR" dirty="0"/>
          </a:p>
        </p:txBody>
      </p:sp>
      <p:sp>
        <p:nvSpPr>
          <p:cNvPr id="3" name="Sous-titre 2"/>
          <p:cNvSpPr>
            <a:spLocks noGrp="1"/>
          </p:cNvSpPr>
          <p:nvPr>
            <p:ph type="subTitle" idx="1"/>
          </p:nvPr>
        </p:nvSpPr>
        <p:spPr>
          <a:xfrm>
            <a:off x="683568" y="1484784"/>
            <a:ext cx="7848872" cy="4896544"/>
          </a:xfrm>
        </p:spPr>
        <p:txBody>
          <a:bodyPr>
            <a:noAutofit/>
          </a:bodyPr>
          <a:lstStyle/>
          <a:p>
            <a:pPr algn="l"/>
            <a:r>
              <a:rPr lang="fr-FR" sz="2400" b="1" dirty="0">
                <a:solidFill>
                  <a:schemeClr val="tx1"/>
                </a:solidFill>
              </a:rPr>
              <a:t>L</a:t>
            </a:r>
            <a:r>
              <a:rPr lang="fr-FR" sz="2400" b="1" dirty="0" smtClean="0">
                <a:solidFill>
                  <a:schemeClr val="tx1"/>
                </a:solidFill>
              </a:rPr>
              <a:t>e </a:t>
            </a:r>
            <a:r>
              <a:rPr lang="fr-FR" sz="2400" b="1" dirty="0">
                <a:solidFill>
                  <a:schemeClr val="tx1"/>
                </a:solidFill>
              </a:rPr>
              <a:t>rendement du capital étant supérieur au taux de croissance de l’économie, les détenteurs de capitaux s’enrichissent plus vite que les autres et le capital se </a:t>
            </a:r>
            <a:r>
              <a:rPr lang="fr-FR" sz="2400" b="1" dirty="0" smtClean="0">
                <a:solidFill>
                  <a:schemeClr val="tx1"/>
                </a:solidFill>
              </a:rPr>
              <a:t>concentre</a:t>
            </a:r>
          </a:p>
          <a:p>
            <a:pPr algn="l"/>
            <a:endParaRPr lang="fr-FR" sz="2400" b="1" dirty="0" smtClean="0">
              <a:solidFill>
                <a:schemeClr val="tx1"/>
              </a:solidFill>
            </a:endParaRPr>
          </a:p>
          <a:p>
            <a:pPr algn="l"/>
            <a:r>
              <a:rPr lang="fr-FR" sz="2200" b="1" dirty="0" smtClean="0">
                <a:solidFill>
                  <a:schemeClr val="tx1"/>
                </a:solidFill>
              </a:rPr>
              <a:t>Le taux de croissance est de 1 %/an et le </a:t>
            </a:r>
            <a:r>
              <a:rPr lang="fr-FR" sz="2200" b="1" dirty="0">
                <a:solidFill>
                  <a:schemeClr val="tx1"/>
                </a:solidFill>
              </a:rPr>
              <a:t>rendement du capital </a:t>
            </a:r>
            <a:r>
              <a:rPr lang="fr-FR" sz="2200" b="1" dirty="0" smtClean="0">
                <a:solidFill>
                  <a:schemeClr val="tx1"/>
                </a:solidFill>
              </a:rPr>
              <a:t> </a:t>
            </a:r>
            <a:r>
              <a:rPr lang="fr-FR" sz="2200" b="1" dirty="0">
                <a:solidFill>
                  <a:schemeClr val="tx1"/>
                </a:solidFill>
              </a:rPr>
              <a:t>de 5 %/an </a:t>
            </a:r>
            <a:r>
              <a:rPr lang="fr-FR" sz="2200" b="1" dirty="0" smtClean="0">
                <a:solidFill>
                  <a:schemeClr val="tx1"/>
                </a:solidFill>
              </a:rPr>
              <a:t>:</a:t>
            </a:r>
          </a:p>
          <a:p>
            <a:pPr algn="l">
              <a:buFont typeface="Arial" pitchFamily="34" charset="0"/>
              <a:buChar char="•"/>
            </a:pPr>
            <a:r>
              <a:rPr lang="fr-FR" sz="2200" b="1" dirty="0" smtClean="0">
                <a:solidFill>
                  <a:schemeClr val="tx1"/>
                </a:solidFill>
              </a:rPr>
              <a:t> les </a:t>
            </a:r>
            <a:r>
              <a:rPr lang="fr-FR" sz="2200" b="1" dirty="0">
                <a:solidFill>
                  <a:schemeClr val="tx1"/>
                </a:solidFill>
              </a:rPr>
              <a:t>loyers </a:t>
            </a:r>
            <a:r>
              <a:rPr lang="fr-FR" sz="2200" b="1" dirty="0" smtClean="0">
                <a:solidFill>
                  <a:schemeClr val="tx1"/>
                </a:solidFill>
              </a:rPr>
              <a:t> </a:t>
            </a:r>
            <a:r>
              <a:rPr lang="fr-FR" sz="2200" b="1" dirty="0">
                <a:solidFill>
                  <a:schemeClr val="tx1"/>
                </a:solidFill>
              </a:rPr>
              <a:t>sont de 3 %/an de la valeur des immeubles </a:t>
            </a:r>
          </a:p>
          <a:p>
            <a:pPr algn="l">
              <a:buFont typeface="Arial" pitchFamily="34" charset="0"/>
              <a:buChar char="•"/>
            </a:pPr>
            <a:r>
              <a:rPr lang="fr-FR" sz="2200" b="1" dirty="0" smtClean="0">
                <a:solidFill>
                  <a:schemeClr val="tx1"/>
                </a:solidFill>
              </a:rPr>
              <a:t> </a:t>
            </a:r>
            <a:r>
              <a:rPr lang="fr-FR" sz="2200" b="1" dirty="0">
                <a:solidFill>
                  <a:schemeClr val="tx1"/>
                </a:solidFill>
              </a:rPr>
              <a:t>le rendement des actions </a:t>
            </a:r>
            <a:r>
              <a:rPr lang="fr-FR" sz="2200" b="1" dirty="0" smtClean="0">
                <a:solidFill>
                  <a:schemeClr val="tx1"/>
                </a:solidFill>
              </a:rPr>
              <a:t>et </a:t>
            </a:r>
            <a:r>
              <a:rPr lang="fr-FR" sz="2200" b="1" dirty="0">
                <a:solidFill>
                  <a:schemeClr val="tx1"/>
                </a:solidFill>
              </a:rPr>
              <a:t>obligations est de 7 % /an</a:t>
            </a:r>
            <a:r>
              <a:rPr lang="fr-FR" sz="2200" b="1" dirty="0" smtClean="0">
                <a:solidFill>
                  <a:schemeClr val="tx1"/>
                </a:solidFill>
              </a:rPr>
              <a:t>,</a:t>
            </a:r>
          </a:p>
          <a:p>
            <a:pPr algn="l">
              <a:buFont typeface="Arial" pitchFamily="34" charset="0"/>
              <a:buChar char="•"/>
            </a:pPr>
            <a:r>
              <a:rPr lang="fr-FR" sz="2200" b="1" dirty="0" smtClean="0">
                <a:solidFill>
                  <a:schemeClr val="tx1"/>
                </a:solidFill>
              </a:rPr>
              <a:t> </a:t>
            </a:r>
            <a:r>
              <a:rPr lang="fr-FR" sz="2200" b="1" dirty="0">
                <a:solidFill>
                  <a:schemeClr val="tx1"/>
                </a:solidFill>
              </a:rPr>
              <a:t>soit une moyenne </a:t>
            </a:r>
            <a:r>
              <a:rPr lang="fr-FR" sz="2200" b="1" dirty="0" smtClean="0">
                <a:solidFill>
                  <a:schemeClr val="tx1"/>
                </a:solidFill>
              </a:rPr>
              <a:t>de </a:t>
            </a:r>
            <a:r>
              <a:rPr lang="fr-FR" sz="2200" b="1" dirty="0">
                <a:solidFill>
                  <a:schemeClr val="tx1"/>
                </a:solidFill>
              </a:rPr>
              <a:t>5 %/an </a:t>
            </a:r>
            <a:r>
              <a:rPr lang="fr-FR" sz="2200" b="1" dirty="0" smtClean="0">
                <a:solidFill>
                  <a:schemeClr val="tx1"/>
                </a:solidFill>
              </a:rPr>
              <a:t>( le patrimoine immobilier est  </a:t>
            </a:r>
            <a:r>
              <a:rPr lang="fr-FR" sz="2200" b="1" dirty="0">
                <a:solidFill>
                  <a:schemeClr val="tx1"/>
                </a:solidFill>
              </a:rPr>
              <a:t>globalement </a:t>
            </a:r>
            <a:r>
              <a:rPr lang="fr-FR" sz="2200" b="1" dirty="0" smtClean="0">
                <a:solidFill>
                  <a:schemeClr val="tx1"/>
                </a:solidFill>
              </a:rPr>
              <a:t> équivalent au </a:t>
            </a:r>
            <a:r>
              <a:rPr lang="fr-FR" sz="2200" b="1" dirty="0">
                <a:solidFill>
                  <a:schemeClr val="tx1"/>
                </a:solidFill>
              </a:rPr>
              <a:t>patrimoine mobilier). </a:t>
            </a:r>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143000"/>
          </a:xfrm>
        </p:spPr>
        <p:txBody>
          <a:bodyPr>
            <a:normAutofit fontScale="90000"/>
          </a:bodyPr>
          <a:lstStyle/>
          <a:p>
            <a:r>
              <a:rPr lang="fr-FR" b="1" dirty="0" smtClean="0"/>
              <a:t>Piketty ignore les frais d’entrée à déduire des montants placés</a:t>
            </a:r>
            <a:endParaRPr lang="fr-FR" b="1" dirty="0"/>
          </a:p>
        </p:txBody>
      </p:sp>
      <p:sp>
        <p:nvSpPr>
          <p:cNvPr id="3" name="Espace réservé du contenu 2"/>
          <p:cNvSpPr>
            <a:spLocks noGrp="1"/>
          </p:cNvSpPr>
          <p:nvPr>
            <p:ph idx="1"/>
          </p:nvPr>
        </p:nvSpPr>
        <p:spPr>
          <a:xfrm>
            <a:off x="467544" y="2132856"/>
            <a:ext cx="8229600" cy="3600400"/>
          </a:xfrm>
        </p:spPr>
        <p:txBody>
          <a:bodyPr vert="horz" lIns="91440" tIns="45720" rIns="91440" bIns="45720" rtlCol="0">
            <a:normAutofit/>
          </a:bodyPr>
          <a:lstStyle/>
          <a:p>
            <a:pPr>
              <a:lnSpc>
                <a:spcPct val="80000"/>
              </a:lnSpc>
            </a:pPr>
            <a:endParaRPr lang="fr-FR" sz="3000" b="1" dirty="0" smtClean="0"/>
          </a:p>
          <a:p>
            <a:pPr>
              <a:lnSpc>
                <a:spcPct val="80000"/>
              </a:lnSpc>
            </a:pPr>
            <a:r>
              <a:rPr lang="fr-FR" sz="3000" b="1" dirty="0" smtClean="0"/>
              <a:t>immobilier: agences </a:t>
            </a:r>
            <a:r>
              <a:rPr lang="fr-FR" sz="3000" b="1" dirty="0"/>
              <a:t>immobilières, notaires, </a:t>
            </a:r>
            <a:r>
              <a:rPr lang="fr-FR" sz="3000" b="1" dirty="0" smtClean="0"/>
              <a:t>impôts</a:t>
            </a:r>
          </a:p>
          <a:p>
            <a:pPr>
              <a:lnSpc>
                <a:spcPct val="80000"/>
              </a:lnSpc>
            </a:pPr>
            <a:r>
              <a:rPr lang="fr-FR" sz="3000" b="1" dirty="0" smtClean="0"/>
              <a:t>actions et obligations: frais </a:t>
            </a:r>
            <a:r>
              <a:rPr lang="fr-FR" sz="3000" b="1" dirty="0"/>
              <a:t>de bourse, frais bancaires, frais d’entrée dans les organismes de placement collectif et dans les contrats d’assurance-vie</a:t>
            </a:r>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Piketty ignore les aléas, impôts et frais sur les revenus immobiliers</a:t>
            </a:r>
            <a:endParaRPr lang="fr-FR" b="1" dirty="0"/>
          </a:p>
        </p:txBody>
      </p:sp>
      <p:sp>
        <p:nvSpPr>
          <p:cNvPr id="3" name="Espace réservé du contenu 2"/>
          <p:cNvSpPr>
            <a:spLocks noGrp="1"/>
          </p:cNvSpPr>
          <p:nvPr>
            <p:ph idx="1"/>
          </p:nvPr>
        </p:nvSpPr>
        <p:spPr>
          <a:xfrm>
            <a:off x="539552" y="1844824"/>
            <a:ext cx="8229600" cy="4525963"/>
          </a:xfrm>
        </p:spPr>
        <p:txBody>
          <a:bodyPr vert="horz" lIns="91440" tIns="45720" rIns="91440" bIns="45720" rtlCol="0">
            <a:normAutofit fontScale="85000" lnSpcReduction="10000"/>
          </a:bodyPr>
          <a:lstStyle/>
          <a:p>
            <a:r>
              <a:rPr lang="fr-FR" sz="3000" b="1" dirty="0" smtClean="0"/>
              <a:t>loyers </a:t>
            </a:r>
            <a:r>
              <a:rPr lang="fr-FR" sz="3000" b="1" dirty="0"/>
              <a:t>non </a:t>
            </a:r>
            <a:r>
              <a:rPr lang="fr-FR" sz="3000" b="1" dirty="0" smtClean="0"/>
              <a:t>perçus ( locaux </a:t>
            </a:r>
            <a:r>
              <a:rPr lang="fr-FR" sz="3000" b="1" dirty="0"/>
              <a:t>vacants, </a:t>
            </a:r>
            <a:r>
              <a:rPr lang="fr-FR" sz="3000" b="1" dirty="0" smtClean="0"/>
              <a:t>ou </a:t>
            </a:r>
            <a:r>
              <a:rPr lang="fr-FR" sz="3000" b="1" dirty="0"/>
              <a:t>occupés par </a:t>
            </a:r>
            <a:r>
              <a:rPr lang="fr-FR" sz="3000" b="1" dirty="0" smtClean="0"/>
              <a:t>le propriétaire) et impayés </a:t>
            </a:r>
            <a:r>
              <a:rPr lang="fr-FR" sz="3000" b="1" dirty="0"/>
              <a:t>de loyers (</a:t>
            </a:r>
            <a:r>
              <a:rPr lang="fr-FR" sz="3000" b="1" dirty="0" smtClean="0"/>
              <a:t>ou </a:t>
            </a:r>
            <a:r>
              <a:rPr lang="fr-FR" sz="3000" b="1" dirty="0"/>
              <a:t>primes pour l’assurance de ces impayés</a:t>
            </a:r>
            <a:r>
              <a:rPr lang="fr-FR" sz="3000" b="1" dirty="0" smtClean="0"/>
              <a:t>)</a:t>
            </a:r>
          </a:p>
          <a:p>
            <a:r>
              <a:rPr lang="fr-FR" sz="3000" b="1" dirty="0" smtClean="0"/>
              <a:t>frais </a:t>
            </a:r>
            <a:r>
              <a:rPr lang="fr-FR" sz="3000" b="1" dirty="0"/>
              <a:t>de gestion de l’immeuble</a:t>
            </a:r>
            <a:r>
              <a:rPr lang="fr-FR" sz="3000" b="1" dirty="0" smtClean="0"/>
              <a:t>, dont assurances IARD</a:t>
            </a:r>
          </a:p>
          <a:p>
            <a:r>
              <a:rPr lang="fr-FR" sz="3000" b="1" dirty="0" smtClean="0"/>
              <a:t>grosses réparations</a:t>
            </a:r>
          </a:p>
          <a:p>
            <a:r>
              <a:rPr lang="fr-FR" sz="3000" b="1" dirty="0" smtClean="0"/>
              <a:t>taxe foncière</a:t>
            </a:r>
          </a:p>
          <a:p>
            <a:r>
              <a:rPr lang="fr-FR" sz="3000" b="1" dirty="0" smtClean="0"/>
              <a:t>impôts </a:t>
            </a:r>
            <a:r>
              <a:rPr lang="fr-FR" sz="3000" b="1" dirty="0"/>
              <a:t>sur le revenu (CSG-CRDS : 15,5 % + impôt sur le revenu, </a:t>
            </a:r>
            <a:r>
              <a:rPr lang="fr-FR" sz="3000" b="1" dirty="0" smtClean="0"/>
              <a:t>jusqu’à </a:t>
            </a:r>
            <a:r>
              <a:rPr lang="fr-FR" sz="3000" b="1" dirty="0"/>
              <a:t>49% des revenus</a:t>
            </a:r>
            <a:r>
              <a:rPr lang="fr-FR" sz="3000" b="1" dirty="0" smtClean="0"/>
              <a:t>) </a:t>
            </a:r>
            <a:endParaRPr lang="fr-FR" sz="3000" b="1" dirty="0"/>
          </a:p>
          <a:p>
            <a:r>
              <a:rPr lang="fr-FR" sz="3000" b="1" dirty="0" smtClean="0"/>
              <a:t>impôt </a:t>
            </a:r>
            <a:r>
              <a:rPr lang="fr-FR" sz="3000" b="1" dirty="0"/>
              <a:t>sur la fortune ISF (jusqu’à 1,5 % du capital</a:t>
            </a:r>
            <a:r>
              <a:rPr lang="fr-FR" sz="3000" b="1" dirty="0" smtClean="0"/>
              <a:t>)</a:t>
            </a:r>
          </a:p>
          <a:p>
            <a:r>
              <a:rPr lang="fr-FR" sz="3000" b="1" dirty="0" smtClean="0"/>
              <a:t> </a:t>
            </a:r>
            <a:r>
              <a:rPr lang="fr-FR" sz="3000" b="1" dirty="0"/>
              <a:t>hausse des prix (puisqu’on compare ce rendement à un taux de croissance réel, </a:t>
            </a:r>
            <a:r>
              <a:rPr lang="fr-FR" sz="3000" b="1" dirty="0" smtClean="0"/>
              <a:t>net de la hausse des prix)</a:t>
            </a:r>
            <a:endParaRPr lang="fr-FR" sz="3000" b="1"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Piketty ignore les impôts et frais sur les revenus mobiliers</a:t>
            </a:r>
            <a:endParaRPr lang="fr-FR" b="1" dirty="0"/>
          </a:p>
        </p:txBody>
      </p:sp>
      <p:sp>
        <p:nvSpPr>
          <p:cNvPr id="3" name="Espace réservé du contenu 2"/>
          <p:cNvSpPr>
            <a:spLocks noGrp="1"/>
          </p:cNvSpPr>
          <p:nvPr>
            <p:ph idx="1"/>
          </p:nvPr>
        </p:nvSpPr>
        <p:spPr>
          <a:xfrm>
            <a:off x="467544" y="1916832"/>
            <a:ext cx="8229600" cy="4525963"/>
          </a:xfrm>
        </p:spPr>
        <p:txBody>
          <a:bodyPr>
            <a:normAutofit fontScale="92500" lnSpcReduction="20000"/>
          </a:bodyPr>
          <a:lstStyle/>
          <a:p>
            <a:r>
              <a:rPr lang="fr-FR" b="1" dirty="0" smtClean="0"/>
              <a:t>actions</a:t>
            </a:r>
            <a:r>
              <a:rPr lang="fr-FR" b="1" dirty="0"/>
              <a:t> : d</a:t>
            </a:r>
            <a:r>
              <a:rPr lang="fr-FR" b="1" dirty="0" smtClean="0"/>
              <a:t>éduire </a:t>
            </a:r>
            <a:r>
              <a:rPr lang="fr-FR" b="1" dirty="0"/>
              <a:t>des bénéfices l’impôt sur les sociétés, la partie mise en réserve, les frais de gestion éventuels des organismes de placement collectif, les impôts sur le revenu (15,5 % + IR), l’ISF, la hausse des prix, la partie non épargnée des </a:t>
            </a:r>
            <a:r>
              <a:rPr lang="fr-FR" b="1" dirty="0" smtClean="0"/>
              <a:t>dividendes</a:t>
            </a:r>
          </a:p>
          <a:p>
            <a:r>
              <a:rPr lang="fr-FR" b="1" dirty="0" smtClean="0"/>
              <a:t>obligations: déduire </a:t>
            </a:r>
            <a:r>
              <a:rPr lang="fr-FR" b="1" dirty="0"/>
              <a:t>des </a:t>
            </a:r>
            <a:r>
              <a:rPr lang="fr-FR" b="1" dirty="0" smtClean="0"/>
              <a:t>intérêts </a:t>
            </a:r>
            <a:r>
              <a:rPr lang="fr-FR" b="1" dirty="0"/>
              <a:t>les frais de gestion, les impôts sur le revenu (15,5 % + IR), l’ISF, la hausse des prix, la partie non </a:t>
            </a:r>
            <a:r>
              <a:rPr lang="fr-FR" b="1" dirty="0" smtClean="0"/>
              <a:t>épargnée</a:t>
            </a:r>
          </a:p>
          <a:p>
            <a:r>
              <a:rPr lang="fr-FR" b="1" dirty="0" smtClean="0"/>
              <a:t>placements monétaires: taux actuels proches de 0 (+ impôts et frais)</a:t>
            </a:r>
            <a:endParaRPr lang="fr-FR"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FR" b="1" dirty="0" smtClean="0"/>
              <a:t>Piketty ignore la différence entre plus-values latentes et plus-values réalisées</a:t>
            </a:r>
            <a:endParaRPr lang="fr-FR" b="1" dirty="0"/>
          </a:p>
        </p:txBody>
      </p:sp>
      <p:sp>
        <p:nvSpPr>
          <p:cNvPr id="3" name="Espace réservé du contenu 2"/>
          <p:cNvSpPr>
            <a:spLocks noGrp="1"/>
          </p:cNvSpPr>
          <p:nvPr>
            <p:ph idx="1"/>
          </p:nvPr>
        </p:nvSpPr>
        <p:spPr>
          <a:xfrm>
            <a:off x="323528" y="2204864"/>
            <a:ext cx="8229600" cy="4525963"/>
          </a:xfrm>
        </p:spPr>
        <p:txBody>
          <a:bodyPr vert="horz" lIns="91440" tIns="45720" rIns="91440" bIns="45720" rtlCol="0">
            <a:noAutofit/>
          </a:bodyPr>
          <a:lstStyle/>
          <a:p>
            <a:pPr>
              <a:lnSpc>
                <a:spcPct val="90000"/>
              </a:lnSpc>
              <a:spcAft>
                <a:spcPts val="1200"/>
              </a:spcAft>
            </a:pPr>
            <a:r>
              <a:rPr lang="fr-FR" sz="2300" b="1" dirty="0" smtClean="0"/>
              <a:t>Pour Piketty, les plus-values latentes augmentent le capital. </a:t>
            </a:r>
          </a:p>
          <a:p>
            <a:pPr>
              <a:lnSpc>
                <a:spcPct val="90000"/>
              </a:lnSpc>
              <a:spcAft>
                <a:spcPts val="1200"/>
              </a:spcAft>
            </a:pPr>
            <a:r>
              <a:rPr lang="fr-FR" sz="2300" b="1" dirty="0" smtClean="0"/>
              <a:t>Tant qu’elles ne sont pas réalisées par une vente, elles sont virtuelles. En cas de vente, il faut en déduire les </a:t>
            </a:r>
            <a:r>
              <a:rPr lang="fr-FR" sz="2300" b="1" dirty="0"/>
              <a:t>impôts sur ces ventes, les impôts sur les revenus (15,5 % + IR), la hausse des prix et la part </a:t>
            </a:r>
            <a:r>
              <a:rPr lang="fr-FR" sz="2300" b="1" dirty="0" smtClean="0"/>
              <a:t>consommée</a:t>
            </a:r>
          </a:p>
          <a:p>
            <a:pPr>
              <a:lnSpc>
                <a:spcPct val="90000"/>
              </a:lnSpc>
              <a:spcAft>
                <a:spcPts val="1200"/>
              </a:spcAft>
            </a:pPr>
            <a:r>
              <a:rPr lang="fr-FR" sz="2300" b="1" dirty="0" smtClean="0"/>
              <a:t> Ces </a:t>
            </a:r>
            <a:r>
              <a:rPr lang="fr-FR" sz="2300" b="1" dirty="0"/>
              <a:t>plus-values ne sont pas garanties : </a:t>
            </a:r>
            <a:r>
              <a:rPr lang="fr-FR" sz="2300" b="1" dirty="0" smtClean="0"/>
              <a:t>le </a:t>
            </a:r>
            <a:r>
              <a:rPr lang="fr-FR" sz="2300" b="1" dirty="0"/>
              <a:t>CAC </a:t>
            </a:r>
            <a:r>
              <a:rPr lang="fr-FR" sz="2300" b="1" dirty="0" smtClean="0"/>
              <a:t>40 était  </a:t>
            </a:r>
            <a:r>
              <a:rPr lang="fr-FR" sz="2300" b="1" dirty="0"/>
              <a:t>à </a:t>
            </a:r>
            <a:r>
              <a:rPr lang="fr-FR" sz="2300" b="1" dirty="0" smtClean="0"/>
              <a:t>6.948 en 2000. Il est </a:t>
            </a:r>
            <a:r>
              <a:rPr lang="fr-FR" sz="2300" b="1" dirty="0"/>
              <a:t>à </a:t>
            </a:r>
            <a:r>
              <a:rPr lang="fr-FR" sz="2300" b="1" dirty="0" smtClean="0"/>
              <a:t>5.200 (-25 %). Des entreprises font faillite (</a:t>
            </a:r>
            <a:r>
              <a:rPr lang="fr-FR" sz="2300" b="1" dirty="0" err="1" smtClean="0"/>
              <a:t>cf</a:t>
            </a:r>
            <a:r>
              <a:rPr lang="fr-FR" sz="2300" b="1" dirty="0" smtClean="0"/>
              <a:t> Citroën, Boussac, Moulinex, </a:t>
            </a:r>
            <a:r>
              <a:rPr lang="fr-FR" sz="2300" b="1" dirty="0" err="1" smtClean="0"/>
              <a:t>Lipp</a:t>
            </a:r>
            <a:r>
              <a:rPr lang="fr-FR" sz="2300" b="1" dirty="0" smtClean="0"/>
              <a:t>, </a:t>
            </a:r>
            <a:r>
              <a:rPr lang="fr-FR" sz="2300" b="1" dirty="0" err="1" smtClean="0"/>
              <a:t>etc</a:t>
            </a:r>
            <a:r>
              <a:rPr lang="fr-FR" sz="2300" b="1" dirty="0" smtClean="0"/>
              <a:t>). Les </a:t>
            </a:r>
            <a:r>
              <a:rPr lang="fr-FR" sz="2300" b="1" dirty="0"/>
              <a:t>emprunts russes n’ont pas été remboursés. Les emprunts du gouvernement grec ne le sont qu’à 25 %. </a:t>
            </a:r>
            <a:r>
              <a:rPr lang="fr-FR" sz="2300" b="1" dirty="0" smtClean="0"/>
              <a:t> </a:t>
            </a:r>
            <a:endParaRPr lang="fr-FR" sz="2300" b="1" dirty="0"/>
          </a:p>
        </p:txBody>
      </p:sp>
      <p:sp>
        <p:nvSpPr>
          <p:cNvPr id="4" name="Espace réservé du numéro de diapositive 3"/>
          <p:cNvSpPr>
            <a:spLocks noGrp="1"/>
          </p:cNvSpPr>
          <p:nvPr>
            <p:ph type="sldNum" sz="quarter" idx="12"/>
          </p:nvPr>
        </p:nvSpPr>
        <p:spPr/>
        <p:txBody>
          <a:bodyPr/>
          <a:lstStyle/>
          <a:p>
            <a:fld id="{2DC8C08B-2A4B-4FB5-8156-DB8260765F43}"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762</Words>
  <Application>Microsoft Office PowerPoint</Application>
  <PresentationFormat>Affichage à l'écran (4:3)</PresentationFormat>
  <Paragraphs>91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T. Piketty est-il un économiste ? </vt:lpstr>
      <vt:lpstr>Des courbes en U qui s’écrasent</vt:lpstr>
      <vt:lpstr>Des courbes en U qui s’écrasent (2)</vt:lpstr>
      <vt:lpstr>Gini: pas en U</vt:lpstr>
      <vt:lpstr>La thèse de Piketty </vt:lpstr>
      <vt:lpstr>Piketty ignore les frais d’entrée à déduire des montants placés</vt:lpstr>
      <vt:lpstr>Piketty ignore les aléas, impôts et frais sur les revenus immobiliers</vt:lpstr>
      <vt:lpstr>Piketty ignore les impôts et frais sur les revenus mobiliers</vt:lpstr>
      <vt:lpstr>Piketty ignore la différence entre plus-values latentes et plus-values réalisées</vt:lpstr>
      <vt:lpstr>Le taux de croissance n’est pas           de 1 % / an</vt:lpstr>
      <vt:lpstr>La richesse n’est pas éternelle</vt:lpstr>
      <vt:lpstr>La thèse de Piketty est fausse</vt:lpstr>
      <vt:lpstr>La richesse ne se concentre pas, elle évolue (cf liste des milliardaires de Forbes)</vt:lpstr>
      <vt:lpstr>Liliane Bettencourt, ennemie de Piketty : un cas particulier</vt:lpstr>
      <vt:lpstr>Deux « lois fondamentales                                           du capitalisme » sans intérêt</vt:lpstr>
      <vt:lpstr>Deux « lois fondamentales                                           du capitalisme » sans intérêt</vt:lpstr>
      <vt:lpstr>Piketty, le nouveau Marx?</vt:lpstr>
      <vt:lpstr>Piketty, le nouveau Marx?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thèse de Piketty</dc:title>
  <dc:creator>Alain Mathieu</dc:creator>
  <cp:lastModifiedBy>Nathalie</cp:lastModifiedBy>
  <cp:revision>44</cp:revision>
  <dcterms:created xsi:type="dcterms:W3CDTF">2015-05-14T14:22:05Z</dcterms:created>
  <dcterms:modified xsi:type="dcterms:W3CDTF">2015-06-15T10:46:27Z</dcterms:modified>
</cp:coreProperties>
</file>